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  <p:sldMasterId id="2147484393" r:id="rId8"/>
    <p:sldMasterId id="2147484405" r:id="rId9"/>
  </p:sldMasterIdLst>
  <p:notesMasterIdLst>
    <p:notesMasterId r:id="rId38"/>
  </p:notesMasterIdLst>
  <p:handoutMasterIdLst>
    <p:handoutMasterId r:id="rId39"/>
  </p:handoutMasterIdLst>
  <p:sldIdLst>
    <p:sldId id="295" r:id="rId10"/>
    <p:sldId id="307" r:id="rId11"/>
    <p:sldId id="302" r:id="rId12"/>
    <p:sldId id="306" r:id="rId13"/>
    <p:sldId id="303" r:id="rId14"/>
    <p:sldId id="304" r:id="rId15"/>
    <p:sldId id="305" r:id="rId16"/>
    <p:sldId id="257" r:id="rId17"/>
    <p:sldId id="286" r:id="rId18"/>
    <p:sldId id="258" r:id="rId19"/>
    <p:sldId id="259" r:id="rId20"/>
    <p:sldId id="260" r:id="rId21"/>
    <p:sldId id="290" r:id="rId22"/>
    <p:sldId id="308" r:id="rId23"/>
    <p:sldId id="288" r:id="rId24"/>
    <p:sldId id="289" r:id="rId25"/>
    <p:sldId id="261" r:id="rId26"/>
    <p:sldId id="291" r:id="rId27"/>
    <p:sldId id="292" r:id="rId28"/>
    <p:sldId id="293" r:id="rId29"/>
    <p:sldId id="294" r:id="rId30"/>
    <p:sldId id="297" r:id="rId31"/>
    <p:sldId id="298" r:id="rId32"/>
    <p:sldId id="299" r:id="rId33"/>
    <p:sldId id="300" r:id="rId34"/>
    <p:sldId id="296" r:id="rId35"/>
    <p:sldId id="281" r:id="rId36"/>
    <p:sldId id="301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6242" autoAdjust="0"/>
  </p:normalViewPr>
  <p:slideViewPr>
    <p:cSldViewPr>
      <p:cViewPr varScale="1">
        <p:scale>
          <a:sx n="63" d="100"/>
          <a:sy n="63" d="100"/>
        </p:scale>
        <p:origin x="48" y="19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7/28/2016 9:36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7/28/2016 9:36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324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0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2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2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487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26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710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639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13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81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7/28/2016 9:36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78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9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4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915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251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5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4674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6092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67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41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269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3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6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0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23908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88752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1816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499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340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06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3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180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5200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27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450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630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724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00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835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636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758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587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989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2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392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2016-07-28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932597" rtl="0" eaLnBrk="1" latinLnBrk="1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1" hangingPunct="1">
        <a:lnSpc>
          <a:spcPct val="90000"/>
        </a:lnSpc>
        <a:spcBef>
          <a:spcPts val="1020"/>
        </a:spcBef>
        <a:buFont typeface="Arial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18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emf"/><Relationship Id="rId4" Type="http://schemas.openxmlformats.org/officeDocument/2006/relationships/image" Target="../media/image48.png"/><Relationship Id="rId9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2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cognitiv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tool.com/git-guide/kr/" TargetMode="External"/><Relationship Id="rId2" Type="http://schemas.openxmlformats.org/officeDocument/2006/relationships/hyperlink" Target="http://hunkim.github.io/ml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namu.wiki/w/%EB%A7%88%ED%81%AC%EB%8B%A4%EC%9A%B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관련 자료 다운로드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8872" y="1876225"/>
            <a:ext cx="10871835" cy="3936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80" b="1" dirty="0"/>
              <a:t>cd Documents</a:t>
            </a:r>
          </a:p>
          <a:p>
            <a:r>
              <a:rPr lang="en-US" altLang="ko-KR" sz="4080" b="1" dirty="0" err="1"/>
              <a:t>mkdir</a:t>
            </a:r>
            <a:r>
              <a:rPr lang="en-US" altLang="ko-KR" sz="4080" b="1" dirty="0"/>
              <a:t>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r>
              <a:rPr lang="en-US" altLang="ko-KR" sz="4080" b="1" dirty="0"/>
              <a:t>cd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endParaRPr lang="en-US" altLang="ko-KR" sz="4080" b="1" dirty="0"/>
          </a:p>
          <a:p>
            <a:r>
              <a:rPr lang="en-US" altLang="ko-KR" sz="4080" b="1" dirty="0" err="1"/>
              <a:t>git</a:t>
            </a:r>
            <a:r>
              <a:rPr lang="en-US" altLang="ko-KR" sz="4080" b="1" dirty="0"/>
              <a:t> clone </a:t>
            </a:r>
            <a:r>
              <a:rPr lang="ko-KR" altLang="en-US" sz="4080" b="1" dirty="0"/>
              <a:t>https://github.com/KoreaEva</a:t>
            </a:r>
            <a:endParaRPr lang="en-US" altLang="ko-KR" sz="4080" b="1" dirty="0"/>
          </a:p>
          <a:p>
            <a:r>
              <a:rPr lang="en-US" altLang="ko-KR" sz="4080" b="1" dirty="0"/>
              <a:t>							</a:t>
            </a:r>
            <a:r>
              <a:rPr lang="ko-KR" altLang="en-US" sz="4080" b="1" dirty="0"/>
              <a:t>/Python.git</a:t>
            </a:r>
          </a:p>
        </p:txBody>
      </p:sp>
    </p:spTree>
    <p:extLst>
      <p:ext uri="{BB962C8B-B14F-4D97-AF65-F5344CB8AC3E}">
        <p14:creationId xmlns:p14="http://schemas.microsoft.com/office/powerpoint/2010/main" val="6007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rgbClr val="0070C0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2179058"/>
          </a:xfrm>
        </p:spPr>
        <p:txBody>
          <a:bodyPr/>
          <a:lstStyle/>
          <a:p>
            <a:r>
              <a:rPr lang="en-US" dirty="0"/>
              <a:t>{Subscription Key}</a:t>
            </a:r>
            <a:br>
              <a:rPr lang="en-US" dirty="0"/>
            </a:b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2354262"/>
            <a:ext cx="777240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84237" y="696118"/>
            <a:ext cx="9144000" cy="1182688"/>
          </a:xfrm>
        </p:spPr>
        <p:txBody>
          <a:bodyPr/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884554" y="1656954"/>
            <a:ext cx="9144000" cy="738187"/>
          </a:xfrm>
        </p:spPr>
        <p:txBody>
          <a:bodyPr/>
          <a:lstStyle/>
          <a:p>
            <a:r>
              <a:rPr lang="en-US" altLang="ko-KR" dirty="0"/>
              <a:t>http://www.json.org/json-ko.html</a:t>
            </a:r>
            <a:endParaRPr lang="ko-KR" altLang="en-US" dirty="0"/>
          </a:p>
        </p:txBody>
      </p:sp>
      <p:pic>
        <p:nvPicPr>
          <p:cNvPr id="1026" name="Picture 2" descr="https://camo.githubusercontent.com/00885f7ba31be8b5ebb8293eb559df48de467cc6/68747470733a2f2f7261772e6769746875622e636f6d2f7561636170732f4e534f626a6563742d4f626a6563744d61702f6d61737465722f53637265656e73686f74732f73637265656e312d3031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3192462"/>
            <a:ext cx="61531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ddons.cdn.mozilla.net/user-media/previews/full/29/29967.png?modified=13312189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780603"/>
            <a:ext cx="4648200" cy="445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5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3425553"/>
          </a:xfrm>
        </p:spPr>
        <p:txBody>
          <a:bodyPr/>
          <a:lstStyle/>
          <a:p>
            <a:r>
              <a:rPr lang="en-US" dirty="0"/>
              <a:t>Vision API</a:t>
            </a:r>
            <a:br>
              <a:rPr lang="en-US" dirty="0"/>
            </a:br>
            <a:r>
              <a:rPr lang="en-US" sz="5400" dirty="0"/>
              <a:t>Computer Vision</a:t>
            </a:r>
            <a:br>
              <a:rPr lang="en-US" sz="5400" dirty="0"/>
            </a:br>
            <a:r>
              <a:rPr lang="en-US" sz="5400" dirty="0"/>
              <a:t>Emotion</a:t>
            </a:r>
            <a:br>
              <a:rPr lang="en-US" sz="5400" dirty="0"/>
            </a:br>
            <a:r>
              <a:rPr lang="en-US" sz="5400" dirty="0"/>
              <a:t>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296862"/>
            <a:ext cx="10058400" cy="57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/>
              <a:t>Language</a:t>
            </a:r>
            <a:br>
              <a:rPr lang="en-US" dirty="0"/>
            </a:br>
            <a:r>
              <a:rPr lang="en-US" sz="5400" dirty="0"/>
              <a:t>Bing Spell check</a:t>
            </a:r>
            <a:br>
              <a:rPr lang="en-US" sz="5400" dirty="0"/>
            </a:br>
            <a:r>
              <a:rPr lang="en-US" sz="5400" dirty="0"/>
              <a:t>Language Understanding</a:t>
            </a:r>
            <a:br>
              <a:rPr lang="en-US" sz="5400" dirty="0"/>
            </a:br>
            <a:r>
              <a:rPr lang="en-US" sz="5400" dirty="0"/>
              <a:t>Linguistic Analysis</a:t>
            </a:r>
            <a:br>
              <a:rPr lang="en-US" sz="5400" dirty="0"/>
            </a:br>
            <a:r>
              <a:rPr lang="en-US" sz="5400" dirty="0"/>
              <a:t>Text Analytics </a:t>
            </a:r>
            <a:br>
              <a:rPr lang="en-US" sz="5400" dirty="0"/>
            </a:br>
            <a:r>
              <a:rPr lang="en-US" sz="5400" dirty="0" err="1"/>
              <a:t>WebLM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220662"/>
            <a:ext cx="9296400" cy="64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2769989"/>
          </a:xfrm>
        </p:spPr>
        <p:txBody>
          <a:bodyPr/>
          <a:lstStyle/>
          <a:p>
            <a:r>
              <a:rPr lang="en-US" altLang="ko-KR" dirty="0"/>
              <a:t>Cognitive</a:t>
            </a:r>
          </a:p>
          <a:p>
            <a:r>
              <a:rPr lang="en-US" altLang="ko-KR" dirty="0"/>
              <a:t>IoT Hub</a:t>
            </a:r>
          </a:p>
          <a:p>
            <a:r>
              <a:rPr lang="en-US" altLang="ko-KR" dirty="0"/>
              <a:t>Azure ML</a:t>
            </a:r>
          </a:p>
          <a:p>
            <a:r>
              <a:rPr lang="en-US" altLang="ko-KR" dirty="0" err="1"/>
              <a:t>Xamarin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075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46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/>
              <a:t>Bing</a:t>
            </a:r>
            <a:br>
              <a:rPr lang="en-US" dirty="0"/>
            </a:br>
            <a:r>
              <a:rPr lang="en-US" sz="5400" dirty="0"/>
              <a:t>Bing Web Search</a:t>
            </a:r>
            <a:br>
              <a:rPr lang="en-US" sz="5400" dirty="0"/>
            </a:br>
            <a:r>
              <a:rPr lang="en-US" sz="5400" dirty="0"/>
              <a:t>Bing Image Search</a:t>
            </a:r>
            <a:br>
              <a:rPr lang="en-US" sz="5400" dirty="0"/>
            </a:br>
            <a:r>
              <a:rPr lang="en-US" sz="5400" dirty="0"/>
              <a:t>Bing Video Search</a:t>
            </a:r>
            <a:br>
              <a:rPr lang="en-US" sz="5400" dirty="0"/>
            </a:br>
            <a:r>
              <a:rPr lang="en-US" sz="5400" dirty="0"/>
              <a:t>Bing News Search</a:t>
            </a:r>
            <a:br>
              <a:rPr lang="en-US" sz="5400" dirty="0"/>
            </a:br>
            <a:r>
              <a:rPr lang="en-US" sz="5400" dirty="0"/>
              <a:t>Bing Autosuggest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6877192" y="3745889"/>
            <a:ext cx="3617881" cy="27558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102659" y="3705884"/>
            <a:ext cx="3637201" cy="28211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/>
              <a:t>Bing beyond search in bing.com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02658" y="1320652"/>
            <a:ext cx="3637201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02659" y="1370245"/>
            <a:ext cx="3617880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3437" y="1301046"/>
            <a:ext cx="361710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Smarter, more engaging experiences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87" y="4674390"/>
            <a:ext cx="1502720" cy="4983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7" y="5737917"/>
            <a:ext cx="1251987" cy="3772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0" y="5385817"/>
            <a:ext cx="1400611" cy="9100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53451" y="2414827"/>
            <a:ext cx="1805794" cy="1059950"/>
            <a:chOff x="1289495" y="2508591"/>
            <a:chExt cx="1379035" cy="783249"/>
          </a:xfrm>
        </p:grpSpPr>
        <p:sp>
          <p:nvSpPr>
            <p:cNvPr id="39" name="Freeform 15"/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solidFill>
              <a:srgbClr val="FFFFFF"/>
            </a:solidFill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1" name="Freeform 5"/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6877136" y="1304274"/>
            <a:ext cx="3617938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74012" y="1294305"/>
            <a:ext cx="362106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by industry-leading experiences</a:t>
            </a:r>
          </a:p>
        </p:txBody>
      </p:sp>
      <p:sp>
        <p:nvSpPr>
          <p:cNvPr id="47" name="Freeform 15"/>
          <p:cNvSpPr>
            <a:spLocks noEditPoints="1"/>
          </p:cNvSpPr>
          <p:nvPr/>
        </p:nvSpPr>
        <p:spPr bwMode="black">
          <a:xfrm>
            <a:off x="7794912" y="2512336"/>
            <a:ext cx="796773" cy="798516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0308" tIns="40156" rIns="80308" bIns="401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Freeform 48"/>
          <p:cNvSpPr>
            <a:spLocks noChangeAspect="1"/>
          </p:cNvSpPr>
          <p:nvPr/>
        </p:nvSpPr>
        <p:spPr bwMode="black">
          <a:xfrm>
            <a:off x="8767358" y="2550477"/>
            <a:ext cx="845744" cy="722234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48" y="4256452"/>
            <a:ext cx="1549983" cy="3874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3814326"/>
            <a:ext cx="1503889" cy="8072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57" y="5017699"/>
            <a:ext cx="1771657" cy="3332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37" y="4594010"/>
            <a:ext cx="1064053" cy="46785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6907186" y="4401840"/>
            <a:ext cx="344106" cy="2167585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71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936" y="3921163"/>
            <a:ext cx="1516601" cy="409990"/>
          </a:xfrm>
          <a:prstGeom prst="rect">
            <a:avLst/>
          </a:prstGeom>
        </p:spPr>
      </p:pic>
      <p:pic>
        <p:nvPicPr>
          <p:cNvPr id="2050" name="Picture 2" descr="Infospa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5338992"/>
            <a:ext cx="1692426" cy="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8c45d2d7219cc4f0501e0ed8ffb1f1aeo0&amp;w=299&amp;h=299&amp;c=0&amp;pid=1.9&amp;rs=0&amp;p=0&amp;r=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16" y="5211592"/>
            <a:ext cx="792294" cy="7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ctorsland.com/imgd/l45164-apple-text-logo-1033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0" y="3607793"/>
            <a:ext cx="1199682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690" y="4771610"/>
            <a:ext cx="1156466" cy="50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781" y="5909990"/>
            <a:ext cx="2087425" cy="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10" grpId="0" animBg="1"/>
      <p:bldP spid="13" grpId="0"/>
      <p:bldP spid="15" grpId="0"/>
      <p:bldP spid="16" grpId="0"/>
      <p:bldP spid="17" grpId="0"/>
      <p:bldP spid="45" grpId="0" animBg="1"/>
      <p:bldP spid="46" grpId="0"/>
      <p:bldP spid="47" grpId="0" animBg="1"/>
      <p:bldP spid="48" grpId="0" animBg="1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808037" y="1334679"/>
            <a:ext cx="3124200" cy="527905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579492" cy="917575"/>
          </a:xfrm>
        </p:spPr>
        <p:txBody>
          <a:bodyPr/>
          <a:lstStyle/>
          <a:p>
            <a:r>
              <a:rPr lang="en-US" dirty="0"/>
              <a:t>Introducing Bing Search API v5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62674" y="1988342"/>
            <a:ext cx="2839877" cy="627823"/>
            <a:chOff x="884237" y="1647208"/>
            <a:chExt cx="2839877" cy="627823"/>
          </a:xfrm>
        </p:grpSpPr>
        <p:sp>
          <p:nvSpPr>
            <p:cNvPr id="42" name="TextBox 41"/>
            <p:cNvSpPr txBox="1"/>
            <p:nvPr/>
          </p:nvSpPr>
          <p:spPr>
            <a:xfrm>
              <a:off x="1328614" y="1647208"/>
              <a:ext cx="2395500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37" y="1650001"/>
              <a:ext cx="621792" cy="6195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62674" y="2760263"/>
            <a:ext cx="2839876" cy="627823"/>
            <a:chOff x="884237" y="2430016"/>
            <a:chExt cx="2839876" cy="627823"/>
          </a:xfrm>
        </p:grpSpPr>
        <p:sp>
          <p:nvSpPr>
            <p:cNvPr id="49" name="TextBox 48"/>
            <p:cNvSpPr txBox="1"/>
            <p:nvPr/>
          </p:nvSpPr>
          <p:spPr>
            <a:xfrm>
              <a:off x="1349090" y="243001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37" y="2436047"/>
              <a:ext cx="624028" cy="62179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60438" y="3532184"/>
            <a:ext cx="2842112" cy="627823"/>
            <a:chOff x="882001" y="3166269"/>
            <a:chExt cx="2842112" cy="627823"/>
          </a:xfrm>
        </p:grpSpPr>
        <p:sp>
          <p:nvSpPr>
            <p:cNvPr id="51" name="TextBox 50"/>
            <p:cNvSpPr txBox="1"/>
            <p:nvPr/>
          </p:nvSpPr>
          <p:spPr>
            <a:xfrm>
              <a:off x="1349091" y="3166269"/>
              <a:ext cx="2375022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001" y="3169284"/>
              <a:ext cx="624028" cy="62179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60437" y="4304105"/>
            <a:ext cx="2831875" cy="627823"/>
            <a:chOff x="882000" y="3937051"/>
            <a:chExt cx="2831875" cy="627823"/>
          </a:xfrm>
        </p:grpSpPr>
        <p:sp>
          <p:nvSpPr>
            <p:cNvPr id="53" name="TextBox 52"/>
            <p:cNvSpPr txBox="1"/>
            <p:nvPr/>
          </p:nvSpPr>
          <p:spPr>
            <a:xfrm>
              <a:off x="1338852" y="3937051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000" y="3943082"/>
              <a:ext cx="624029" cy="6217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60437" y="5076026"/>
            <a:ext cx="2853585" cy="628288"/>
            <a:chOff x="882000" y="4742525"/>
            <a:chExt cx="2853585" cy="628288"/>
          </a:xfrm>
        </p:grpSpPr>
        <p:sp>
          <p:nvSpPr>
            <p:cNvPr id="55" name="TextBox 54"/>
            <p:cNvSpPr txBox="1"/>
            <p:nvPr/>
          </p:nvSpPr>
          <p:spPr>
            <a:xfrm>
              <a:off x="1360562" y="4742525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000" y="4742525"/>
              <a:ext cx="624029" cy="62828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60437" y="5848410"/>
            <a:ext cx="2842113" cy="627823"/>
            <a:chOff x="882000" y="5507276"/>
            <a:chExt cx="2842113" cy="627823"/>
          </a:xfrm>
        </p:grpSpPr>
        <p:sp>
          <p:nvSpPr>
            <p:cNvPr id="57" name="TextBox 56"/>
            <p:cNvSpPr txBox="1"/>
            <p:nvPr/>
          </p:nvSpPr>
          <p:spPr>
            <a:xfrm>
              <a:off x="1349090" y="550727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Spell Check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000" y="5507276"/>
              <a:ext cx="624028" cy="627823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960437" y="1439862"/>
            <a:ext cx="2842113" cy="407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363">
                      <a:srgbClr val="505050"/>
                    </a:gs>
                    <a:gs pos="71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Search API v5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84637" y="1334679"/>
            <a:ext cx="7086600" cy="527905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277727" y="4141130"/>
            <a:ext cx="6685434" cy="9483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616732" y="4311566"/>
            <a:ext cx="1692056" cy="58804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pic>
        <p:nvPicPr>
          <p:cNvPr id="71" name="Picture 6" descr="http://www.dev.bowdenweb.com/js/json/json-ld/json-ld.org/images/json-ld-butt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061" y="4311566"/>
            <a:ext cx="1596932" cy="58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5029" y="4325906"/>
            <a:ext cx="2052791" cy="57370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 bwMode="auto">
          <a:xfrm>
            <a:off x="4292650" y="2125662"/>
            <a:ext cx="6685434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Enhanced Search and Filtering Capabilities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77725" y="5297767"/>
            <a:ext cx="6685435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Ongoing Improvements and Support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92649" y="3103888"/>
            <a:ext cx="6692030" cy="825968"/>
            <a:chOff x="4292649" y="3103888"/>
            <a:chExt cx="6692030" cy="8259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292649" y="3103888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Web-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8809037" y="3105949"/>
              <a:ext cx="2175642" cy="8047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High Performance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0843" y="3123003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Secure (HTTPs)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8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67" grpId="0" animBg="1"/>
      <p:bldP spid="69" grpId="0" animBg="1"/>
      <p:bldP spid="70" grpId="0" animBg="1"/>
      <p:bldP spid="75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2" y="2291140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59829" y="3877257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12" y="5246238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28" y="4532875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927" y="6037432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4240" y="6732092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 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3237" y="1604625"/>
            <a:ext cx="7135201" cy="572464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://bingapis.azure-api.net/v5/search?q=nasa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1839" y="3332096"/>
            <a:ext cx="2916599" cy="2788456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434952" y="2353244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443" y="4397753"/>
            <a:ext cx="2971800" cy="2274469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140581" y="5435054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968442" y="3771277"/>
            <a:ext cx="2971801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65" y="3825531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4710501" y="2728098"/>
            <a:ext cx="2927937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230" y="2618241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03238" y="2280577"/>
            <a:ext cx="1141483" cy="8970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3238" y="3139281"/>
            <a:ext cx="1140935" cy="769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03238" y="3881759"/>
            <a:ext cx="1135137" cy="6514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3238" y="4522752"/>
            <a:ext cx="1147353" cy="76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238" y="5246238"/>
            <a:ext cx="1147350" cy="869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3238" y="6041762"/>
            <a:ext cx="1149297" cy="687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072177" y="2138155"/>
            <a:ext cx="8013460" cy="11309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274637" y="280202"/>
            <a:ext cx="11734800" cy="917575"/>
          </a:xfrm>
        </p:spPr>
        <p:txBody>
          <a:bodyPr/>
          <a:lstStyle/>
          <a:p>
            <a:r>
              <a:rPr lang="en-US" dirty="0"/>
              <a:t>Vertical Search 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177" y="1678154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https://bingapis.azure-api.net/v5/images/search?q=shuttle+launch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072177" y="2138156"/>
            <a:ext cx="8013460" cy="114264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79437" y="1668938"/>
            <a:ext cx="3284263" cy="1600200"/>
            <a:chOff x="1002932" y="1316170"/>
            <a:chExt cx="3284263" cy="1600200"/>
          </a:xfrm>
        </p:grpSpPr>
        <p:grpSp>
          <p:nvGrpSpPr>
            <p:cNvPr id="87" name="Group 86"/>
            <p:cNvGrpSpPr/>
            <p:nvPr/>
          </p:nvGrpSpPr>
          <p:grpSpPr>
            <a:xfrm>
              <a:off x="1008891" y="1316170"/>
              <a:ext cx="3273998" cy="1600200"/>
              <a:chOff x="1008891" y="1316170"/>
              <a:chExt cx="3273998" cy="16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9159" y="1316170"/>
                <a:ext cx="3263729" cy="632000"/>
                <a:chOff x="363708" y="1125958"/>
                <a:chExt cx="3238924" cy="6320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809284" y="1126825"/>
                  <a:ext cx="2793348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Image Search API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708" y="1125958"/>
                  <a:ext cx="624028" cy="6320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811462"/>
              <a:ext cx="3284263" cy="104908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072177" y="3903066"/>
            <a:ext cx="8013460" cy="11309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2177" y="3443065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https://bingapis.azure-api.net/v5/videos/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viral+videos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4072177" y="3903067"/>
            <a:ext cx="7632460" cy="113098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072177" y="5664571"/>
            <a:ext cx="8013460" cy="1024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2177" y="5204570"/>
            <a:ext cx="8013460" cy="54476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https://bingapis.azure-api.net/v5/news/search?q=cuba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4072177" y="5664573"/>
            <a:ext cx="7069123" cy="103624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73963" y="3434620"/>
            <a:ext cx="3268806" cy="1599429"/>
            <a:chOff x="997458" y="3081852"/>
            <a:chExt cx="3268806" cy="1599429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97821"/>
              <a:ext cx="3263729" cy="983460"/>
              <a:chOff x="639012" y="3516713"/>
              <a:chExt cx="3263729" cy="9834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167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30055"/>
              <a:ext cx="3257372" cy="1512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97458" y="3081852"/>
              <a:ext cx="3268806" cy="627919"/>
              <a:chOff x="633936" y="2900744"/>
              <a:chExt cx="3268806" cy="62791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88001" y="2900840"/>
                <a:ext cx="2814741" cy="627823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Video Search API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36" y="2900744"/>
                <a:ext cx="624028" cy="614743"/>
              </a:xfrm>
              <a:prstGeom prst="rect">
                <a:avLst/>
              </a:prstGeom>
            </p:spPr>
          </p:pic>
        </p:grpSp>
      </p:grpSp>
      <p:sp>
        <p:nvSpPr>
          <p:cNvPr id="86" name="Rectangle 85"/>
          <p:cNvSpPr/>
          <p:nvPr/>
        </p:nvSpPr>
        <p:spPr>
          <a:xfrm>
            <a:off x="536943" y="6707427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963" y="5196221"/>
            <a:ext cx="3281266" cy="1492941"/>
            <a:chOff x="573963" y="5196221"/>
            <a:chExt cx="3281266" cy="1492941"/>
          </a:xfrm>
        </p:grpSpPr>
        <p:grpSp>
          <p:nvGrpSpPr>
            <p:cNvPr id="89" name="Group 88"/>
            <p:cNvGrpSpPr/>
            <p:nvPr/>
          </p:nvGrpSpPr>
          <p:grpSpPr>
            <a:xfrm>
              <a:off x="573963" y="5196221"/>
              <a:ext cx="3281266" cy="1492941"/>
              <a:chOff x="997458" y="4843453"/>
              <a:chExt cx="3281266" cy="1492941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534" y="5478472"/>
                <a:ext cx="3276189" cy="8579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997458" y="4843453"/>
                <a:ext cx="3281266" cy="635018"/>
                <a:chOff x="633936" y="4662345"/>
                <a:chExt cx="3281266" cy="63501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1100461" y="4662345"/>
                  <a:ext cx="2814741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News Search API</a:t>
                  </a: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36" y="4668674"/>
                  <a:ext cx="624029" cy="628689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Rectangle 34"/>
            <p:cNvSpPr/>
            <p:nvPr/>
          </p:nvSpPr>
          <p:spPr bwMode="auto">
            <a:xfrm>
              <a:off x="597856" y="6545261"/>
              <a:ext cx="3257372" cy="14390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cnn.com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/>
      <p:bldP spid="58" grpId="0" animBg="1"/>
      <p:bldP spid="59" grpId="0" animBg="1"/>
      <p:bldP spid="63" grpId="0"/>
      <p:bldP spid="70" grpId="0" animBg="1"/>
      <p:bldP spid="71" grpId="0" animBg="1"/>
      <p:bldP spid="75" grpId="0"/>
      <p:bldP spid="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09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45873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199" dirty="0"/>
              <a:t>Sign up and get started today for free at </a:t>
            </a:r>
            <a:r>
              <a:rPr lang="en-US" sz="6000" dirty="0">
                <a:hlinkClick r:id="rId3"/>
              </a:rPr>
              <a:t>www.microsoft.com/cognitive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Developer 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002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03" y="2331508"/>
            <a:ext cx="6735469" cy="23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3200876"/>
          </a:xfrm>
        </p:spPr>
        <p:txBody>
          <a:bodyPr/>
          <a:lstStyle/>
          <a:p>
            <a:r>
              <a:rPr lang="ko-KR" altLang="ko-KR" dirty="0" err="1">
                <a:latin typeface="+mn-lt"/>
              </a:rPr>
              <a:t>머신러닝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</a:rPr>
              <a:t>강좌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  <a:hlinkClick r:id="rId2"/>
              </a:rPr>
              <a:t>http://hunkim.github.io/ml/</a:t>
            </a:r>
            <a:endParaRPr lang="ko-KR" altLang="ko-KR" dirty="0">
              <a:latin typeface="+mn-lt"/>
            </a:endParaRPr>
          </a:p>
          <a:p>
            <a:r>
              <a:rPr lang="en-US" altLang="ko-KR" dirty="0" err="1">
                <a:latin typeface="+mn-lt"/>
              </a:rPr>
              <a:t>Git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</a:rPr>
              <a:t>강좌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  <a:hlinkClick r:id="rId3"/>
              </a:rPr>
              <a:t>https://backlogtool.com/git-guide/kr/</a:t>
            </a:r>
            <a:endParaRPr lang="ko-KR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마크다운 </a:t>
            </a:r>
            <a:r>
              <a:rPr lang="en-US" altLang="ko-KR" dirty="0">
                <a:latin typeface="+mn-lt"/>
                <a:hlinkClick r:id="rId4"/>
              </a:rPr>
              <a:t>https://namu.wiki/w/%EB%A7%88%ED%81%AC%EB%8B%A4%EC%9A%B4</a:t>
            </a:r>
            <a:r>
              <a:rPr lang="en-US" altLang="ko-KR" dirty="0">
                <a:latin typeface="+mn-lt"/>
              </a:rPr>
              <a:t> 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85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5637" y="449262"/>
            <a:ext cx="10515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Azure Account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Visual Studio 2015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설치시에 사용자 정의 옵션으로 다음과 같은 항목을 체크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-C#/.NET (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Xamarin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v4.1.x)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for Windows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latinLnBrk="1">
              <a:spcAft>
                <a:spcPts val="0"/>
              </a:spcAft>
            </a:pP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-Microsoft Web Developer Tools</a:t>
            </a:r>
            <a:b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-Microsoft SQL Server Data Tools</a:t>
            </a:r>
            <a:b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-Universal Windows App Development Tools </a:t>
            </a:r>
            <a:endParaRPr lang="ko-KR" altLang="ko-KR" sz="40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Android Phone (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Xamarin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실습용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 모드로 전환되어 있어야 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 모드 전환 방법은 제조사 별로 모두 상이합니다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Windows 7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PC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가급적이면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Windows 10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권장합니다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ko-KR" sz="4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5170646"/>
          </a:xfrm>
        </p:spPr>
        <p:txBody>
          <a:bodyPr/>
          <a:lstStyle/>
          <a:p>
            <a:r>
              <a:rPr lang="en-US" dirty="0"/>
              <a:t>Python Tools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1. Notepad</a:t>
            </a:r>
            <a:br>
              <a:rPr lang="en-US" sz="5400" dirty="0"/>
            </a:br>
            <a:r>
              <a:rPr lang="en-US" sz="5400" dirty="0"/>
              <a:t>2. vi</a:t>
            </a:r>
            <a:br>
              <a:rPr lang="en-US" sz="5400" dirty="0"/>
            </a:br>
            <a:r>
              <a:rPr lang="en-US" sz="5400" dirty="0"/>
              <a:t>3. Visual Studio + PTVS</a:t>
            </a:r>
            <a:br>
              <a:rPr lang="en-US" sz="5400" dirty="0"/>
            </a:br>
            <a:r>
              <a:rPr lang="en-US" sz="5400" dirty="0"/>
              <a:t>4. Visual Studio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5170646"/>
          </a:xfrm>
        </p:spPr>
        <p:txBody>
          <a:bodyPr/>
          <a:lstStyle/>
          <a:p>
            <a:r>
              <a:rPr lang="en-US" dirty="0"/>
              <a:t>PTVS: Python Tools for VS</a:t>
            </a:r>
            <a:br>
              <a:rPr lang="en-US" dirty="0"/>
            </a:br>
            <a:br>
              <a:rPr lang="en-US" dirty="0"/>
            </a:br>
            <a:r>
              <a:rPr lang="ko-KR" altLang="en-US" sz="5400" dirty="0"/>
              <a:t>유사품 </a:t>
            </a:r>
            <a:br>
              <a:rPr lang="en-US" altLang="ko-KR" sz="5400" dirty="0"/>
            </a:br>
            <a:r>
              <a:rPr lang="en-US" altLang="ko-KR" sz="5400" dirty="0"/>
              <a:t>PHP tools for Visual Studio</a:t>
            </a:r>
            <a:br>
              <a:rPr lang="en-US" altLang="ko-KR" sz="5400" dirty="0"/>
            </a:br>
            <a:r>
              <a:rPr lang="en-US" altLang="ko-KR" sz="5400" dirty="0" err="1"/>
              <a:t>NodeJS</a:t>
            </a:r>
            <a:r>
              <a:rPr lang="en-US" altLang="ko-KR" sz="5400" dirty="0"/>
              <a:t> for Visual Studio</a:t>
            </a:r>
            <a:br>
              <a:rPr lang="en-US" altLang="ko-KR" sz="5400" dirty="0"/>
            </a:br>
            <a:r>
              <a:rPr lang="en-US" altLang="ko-KR" sz="5400" dirty="0"/>
              <a:t>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4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967" y="617219"/>
            <a:ext cx="9437237" cy="15991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96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96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Cognitive 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213" y="4800140"/>
            <a:ext cx="5980170" cy="16311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kumimoji="0" lang="ko-KR" altLang="en-US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kumimoji="0" lang="en-US" altLang="ko-KR" sz="3264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85" y="1001687"/>
            <a:ext cx="4776398" cy="47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Give your apps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730" y="968550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From faces to feelings, allow your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3730" y="2136779"/>
            <a:ext cx="56057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731" y="3305007"/>
            <a:ext cx="4310306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3730" y="4473236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Tap into rich knowledge amassed from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3731" y="5641462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8ff673fc-3231-4e3a-893b-6d7f7cd3276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1089</TotalTime>
  <Words>689</Words>
  <Application>Microsoft Office PowerPoint</Application>
  <PresentationFormat>사용자 지정</PresentationFormat>
  <Paragraphs>228</Paragraphs>
  <Slides>28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28</vt:i4>
      </vt:variant>
    </vt:vector>
  </HeadingPairs>
  <TitlesOfParts>
    <vt:vector size="46" baseType="lpstr">
      <vt:lpstr>굴림</vt:lpstr>
      <vt:lpstr>나눔바른고딕</vt:lpstr>
      <vt:lpstr>맑은 고딕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Office 테마</vt:lpstr>
      <vt:lpstr>1_5-30721_Build_2016_Template_Light</vt:lpstr>
      <vt:lpstr>관련 자료 다운로드</vt:lpstr>
      <vt:lpstr>PowerPoint 프레젠테이션</vt:lpstr>
      <vt:lpstr>PowerPoint 프레젠테이션</vt:lpstr>
      <vt:lpstr>PowerPoint 프레젠테이션</vt:lpstr>
      <vt:lpstr>Python Tools  1. Notepad 2. vi 3. Visual Studio + PTVS 4. Visual Studio Code</vt:lpstr>
      <vt:lpstr>PTVS: Python Tools for VS  유사품  PHP tools for Visual Studio NodeJS for Visual Studio …..</vt:lpstr>
      <vt:lpstr>PowerPoint 프레젠테이션</vt:lpstr>
      <vt:lpstr>PowerPoint 프레젠테이션</vt:lpstr>
      <vt:lpstr>Apps Powered by MS Cognitive Services</vt:lpstr>
      <vt:lpstr>Why Microsoft  Cognitive Services ?</vt:lpstr>
      <vt:lpstr>Cognitive Services</vt:lpstr>
      <vt:lpstr>Cognitive Services</vt:lpstr>
      <vt:lpstr>{Subscription Key} </vt:lpstr>
      <vt:lpstr>JSON</vt:lpstr>
      <vt:lpstr>Vision API Computer Vision Emotion Face</vt:lpstr>
      <vt:lpstr>PowerPoint 프레젠테이션</vt:lpstr>
      <vt:lpstr>Demo</vt:lpstr>
      <vt:lpstr>Language Bing Spell check Language Understanding Linguistic Analysis Text Analytics  WebLM</vt:lpstr>
      <vt:lpstr>PowerPoint 프레젠테이션</vt:lpstr>
      <vt:lpstr>Demo</vt:lpstr>
      <vt:lpstr>Bing Bing Web Search Bing Image Search Bing Video Search Bing News Search Bing Autosuggest</vt:lpstr>
      <vt:lpstr>Bing beyond search in bing.com</vt:lpstr>
      <vt:lpstr>Introducing Bing Search API v5</vt:lpstr>
      <vt:lpstr>PowerPoint 프레젠테이션</vt:lpstr>
      <vt:lpstr>Vertical Search APIs</vt:lpstr>
      <vt:lpstr>Demo</vt:lpstr>
      <vt:lpstr>Developer Call to Action</vt:lpstr>
      <vt:lpstr>PowerPoint 프레젠테이션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Young Wook Kim</cp:lastModifiedBy>
  <cp:revision>16</cp:revision>
  <dcterms:created xsi:type="dcterms:W3CDTF">2016-03-31T00:21:52Z</dcterms:created>
  <dcterms:modified xsi:type="dcterms:W3CDTF">2016-07-28T04:17:32Z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